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embeddedFontLst>
    <p:embeddedFont>
      <p:font typeface="Raleway"/>
      <p:regular r:id="rId64"/>
      <p:bold r:id="rId65"/>
      <p:italic r:id="rId66"/>
      <p:boldItalic r:id="rId67"/>
    </p:embeddedFont>
    <p:embeddedFont>
      <p:font typeface="Lato"/>
      <p:regular r:id="rId68"/>
      <p:bold r:id="rId69"/>
      <p:italic r:id="rId70"/>
      <p:boldItalic r:id="rId71"/>
    </p:embeddedFon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6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25.xml"/><Relationship Id="rId74" Type="http://schemas.openxmlformats.org/officeDocument/2006/relationships/font" Target="fonts/OpenSans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Lato-boldItalic.fntdata"/><Relationship Id="rId70" Type="http://schemas.openxmlformats.org/officeDocument/2006/relationships/font" Target="fonts/Lat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aleway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aleway-italic.fntdata"/><Relationship Id="rId21" Type="http://schemas.openxmlformats.org/officeDocument/2006/relationships/slide" Target="slides/slide16.xml"/><Relationship Id="rId65" Type="http://schemas.openxmlformats.org/officeDocument/2006/relationships/font" Target="fonts/Raleway-bold.fntdata"/><Relationship Id="rId24" Type="http://schemas.openxmlformats.org/officeDocument/2006/relationships/slide" Target="slides/slide19.xml"/><Relationship Id="rId68" Type="http://schemas.openxmlformats.org/officeDocument/2006/relationships/font" Target="fonts/Lato-regular.fntdata"/><Relationship Id="rId23" Type="http://schemas.openxmlformats.org/officeDocument/2006/relationships/slide" Target="slides/slide18.xml"/><Relationship Id="rId67" Type="http://schemas.openxmlformats.org/officeDocument/2006/relationships/font" Target="fonts/Raleway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at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87f7aaef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87f7aaef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87f7aaef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87f7aae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87f7aaef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87f7aaef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87f7aaef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87f7aaef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87f7aaef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87f7aaef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87f7aaef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87f7aaef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87f7aaef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87f7aaef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87f7aaef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87f7aaef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87f7aaef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87f7aaef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87f7aaef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87f7aaef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e968e0f8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e968e0f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87f7aaef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87f7aaef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87f7aaef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87f7aaef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87f7aaef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87f7aaef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87f7aaef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87f7aaef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87f7aaef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87f7aaef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87f7aaef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87f7aaef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87f7aaefe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87f7aaefe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87f7aaefe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87f7aaefe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87f7aaefe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87f7aaef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87f7aaefe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87f7aaef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87f7aae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87f7aae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87f7aaefe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87f7aaef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87f7aaefe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87f7aaefe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87f7aaefe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87f7aaef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09b2d22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09b2d22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09b2d22f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09b2d22f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09b2d22f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09b2d22f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09b2d22f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09b2d22f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09b2d22f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09b2d22f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09b2d22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09b2d22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09b2d22f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009b2d22f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87f7aaef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87f7aae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7f7aaef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7f7aaef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87f7aaefe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87f7aaef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87f7aaefe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f87f7aaefe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87f7aaefe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87f7aaefe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87f7aaefe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87f7aaefe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87f7aaefe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87f7aaefe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87f7aaefe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87f7aaefe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87f7aaefe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87f7aaefe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f87f7aaefe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f87f7aaefe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87f7aaefe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f87f7aaefe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87f7aaef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87f7aaef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87f7aaefe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f87f7aaefe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87f7aaefe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f87f7aaefe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87f7aaef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f87f7aae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87f7aaefe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87f7aaefe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f87f7aaefe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f87f7aaefe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f87f7aaefe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f87f7aaefe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87f7aaefe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87f7aaefe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cf918e11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cf918e11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7a03ee19f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7a03ee19f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87f7aaef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87f7aaef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87f7aaef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87f7aae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87f7aaef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87f7aae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87f7aaef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87f7aae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1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8.png"/><Relationship Id="rId8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74.png"/><Relationship Id="rId5" Type="http://schemas.openxmlformats.org/officeDocument/2006/relationships/image" Target="../media/image5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tutorialsteacher.com/python/error-types-in-python" TargetMode="External"/><Relationship Id="rId4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hyperlink" Target="https://peltiertech.com/open-csv-file-chart-csv-data/" TargetMode="External"/><Relationship Id="rId5" Type="http://schemas.openxmlformats.org/officeDocument/2006/relationships/hyperlink" Target="https://www.progress.com/data-integration/data-sources/flat-file-formats/csv" TargetMode="External"/><Relationship Id="rId6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Relationship Id="rId4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Relationship Id="rId4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Relationship Id="rId4" Type="http://schemas.openxmlformats.org/officeDocument/2006/relationships/image" Target="../media/image64.png"/><Relationship Id="rId5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7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ww.w3schools.com/python/python_datatypes.asp" TargetMode="External"/><Relationship Id="rId4" Type="http://schemas.openxmlformats.org/officeDocument/2006/relationships/hyperlink" Target="https://www.youtube.com/watch?v=rfscVS0vtbw" TargetMode="External"/><Relationship Id="rId5" Type="http://schemas.openxmlformats.org/officeDocument/2006/relationships/hyperlink" Target="https://stackoverflow.com/questions/25070854/why-should-i-close-files-in-python" TargetMode="External"/><Relationship Id="rId6" Type="http://schemas.openxmlformats.org/officeDocument/2006/relationships/hyperlink" Target="https://www.geeksforgeeks.org/os-module-python-examples/" TargetMode="External"/><Relationship Id="rId7" Type="http://schemas.openxmlformats.org/officeDocument/2006/relationships/hyperlink" Target="https://docs.python.org/3/library/os.path.html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3.png"/><Relationship Id="rId4" Type="http://schemas.openxmlformats.org/officeDocument/2006/relationships/image" Target="../media/image6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DAY-2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421075" y="1342650"/>
            <a:ext cx="6331500" cy="5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/>
              <a:t>Python Basics</a:t>
            </a:r>
            <a:r>
              <a:rPr lang="id" sz="2400"/>
              <a:t>, part 2</a:t>
            </a:r>
            <a:endParaRPr sz="2400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293" y="4189325"/>
            <a:ext cx="501932" cy="501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550" y="4789875"/>
            <a:ext cx="3081149" cy="2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7261775" y="4173638"/>
            <a:ext cx="501900" cy="501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1486" y="4173635"/>
            <a:ext cx="52249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0507" y="4189325"/>
            <a:ext cx="404744" cy="50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4140" y="4173626"/>
            <a:ext cx="651013" cy="50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21075" y="1934550"/>
            <a:ext cx="2666476" cy="266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Module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To use a module, we need to import it first.</a:t>
            </a:r>
            <a:endParaRPr sz="1400"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2068500"/>
            <a:ext cx="3611825" cy="1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Module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We can also create our own module using Python script.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For example, we have a file named mymodule.py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We can use the module like</a:t>
            </a:r>
            <a:endParaRPr sz="1400"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2224100"/>
            <a:ext cx="4241251" cy="8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088" y="3549450"/>
            <a:ext cx="3540825" cy="11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Custom Modules in </a:t>
            </a:r>
            <a:r>
              <a:rPr lang="id">
                <a:solidFill>
                  <a:schemeClr val="dk1"/>
                </a:solidFill>
              </a:rPr>
              <a:t>Colab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For example, we have the following notebook.</a:t>
            </a:r>
            <a:endParaRPr sz="1400"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997175"/>
            <a:ext cx="4482551" cy="232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Custom Modules in </a:t>
            </a:r>
            <a:r>
              <a:rPr lang="id">
                <a:solidFill>
                  <a:schemeClr val="dk1"/>
                </a:solidFill>
              </a:rPr>
              <a:t>Colab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You can download your notebooks as Python script.</a:t>
            </a:r>
            <a:endParaRPr sz="1400"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900" y="1960675"/>
            <a:ext cx="2961026" cy="2637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5"/>
          <p:cNvCxnSpPr/>
          <p:nvPr/>
        </p:nvCxnSpPr>
        <p:spPr>
          <a:xfrm>
            <a:off x="6163800" y="4428225"/>
            <a:ext cx="83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Custom Modules in </a:t>
            </a:r>
            <a:r>
              <a:rPr lang="id">
                <a:solidFill>
                  <a:schemeClr val="dk1"/>
                </a:solidFill>
              </a:rPr>
              <a:t>Colab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Upload the script to your notebook.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Import and use the module</a:t>
            </a:r>
            <a:endParaRPr sz="1400"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825" y="2044684"/>
            <a:ext cx="5726149" cy="10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825" y="3747800"/>
            <a:ext cx="3216725" cy="9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Try… Except...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Try-Except-Finally</a:t>
            </a:r>
            <a:endParaRPr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try </a:t>
            </a:r>
            <a:r>
              <a:rPr lang="id" sz="1400"/>
              <a:t>lets you test a block of code for errors.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except </a:t>
            </a:r>
            <a:r>
              <a:rPr lang="id" sz="1400"/>
              <a:t>lets you handle the error.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finally </a:t>
            </a:r>
            <a:r>
              <a:rPr lang="id" sz="1400"/>
              <a:t>lets </a:t>
            </a:r>
            <a:r>
              <a:rPr lang="id" sz="1400"/>
              <a:t>you execute code regardless of the result.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Syntax:</a:t>
            </a:r>
            <a:endParaRPr sz="1400"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300" y="2788375"/>
            <a:ext cx="2857500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Examples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Undefined variable</a:t>
            </a:r>
            <a:endParaRPr sz="1400"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1932826"/>
            <a:ext cx="5283424" cy="12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096" y="3366511"/>
            <a:ext cx="5283425" cy="1084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Examples</a:t>
            </a: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Handling special kind of exception</a:t>
            </a:r>
            <a:endParaRPr sz="1400"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2037975"/>
            <a:ext cx="5358350" cy="16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Examples</a:t>
            </a:r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Finally</a:t>
            </a:r>
            <a:endParaRPr sz="1400"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2062950"/>
            <a:ext cx="5884001" cy="19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0" y="-2124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Instructor</a:t>
            </a:r>
            <a:endParaRPr/>
          </a:p>
        </p:txBody>
      </p:sp>
      <p:sp>
        <p:nvSpPr>
          <p:cNvPr id="86" name="Google Shape;86;p14"/>
          <p:cNvSpPr txBox="1"/>
          <p:nvPr>
            <p:ph idx="4294967295" type="body"/>
          </p:nvPr>
        </p:nvSpPr>
        <p:spPr>
          <a:xfrm>
            <a:off x="1252000" y="4054900"/>
            <a:ext cx="17511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id" sz="135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Cynthia Evani</a:t>
            </a:r>
            <a:endParaRPr b="1" sz="1350"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4"/>
          <p:cNvSpPr txBox="1"/>
          <p:nvPr>
            <p:ph idx="4294967295" type="body"/>
          </p:nvPr>
        </p:nvSpPr>
        <p:spPr>
          <a:xfrm>
            <a:off x="4672200" y="263850"/>
            <a:ext cx="42507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Prodi Teknik Elektro, Institut Teknologi Bandung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4"/>
          <p:cNvSpPr txBox="1"/>
          <p:nvPr>
            <p:ph idx="4294967295" type="body"/>
          </p:nvPr>
        </p:nvSpPr>
        <p:spPr>
          <a:xfrm>
            <a:off x="4669000" y="1706150"/>
            <a:ext cx="42507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Certification: 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Google IT Automation with Python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Google Tensorflow Developer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AWS Certified Cloud Practitioner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4"/>
          <p:cNvSpPr txBox="1"/>
          <p:nvPr>
            <p:ph idx="4294967295" type="body"/>
          </p:nvPr>
        </p:nvSpPr>
        <p:spPr>
          <a:xfrm>
            <a:off x="4669000" y="2913100"/>
            <a:ext cx="4250700" cy="1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Experience</a:t>
            </a: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Machine Learning Student, Bangkit Academy (2021)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Machine Learning Engineer, PT Nomura Research Institute Indonesia (2021 - )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4"/>
          <p:cNvSpPr txBox="1"/>
          <p:nvPr>
            <p:ph idx="4294967295" type="body"/>
          </p:nvPr>
        </p:nvSpPr>
        <p:spPr>
          <a:xfrm>
            <a:off x="4672200" y="864525"/>
            <a:ext cx="49977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Social Media</a:t>
            </a: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4"/>
          <p:cNvSpPr txBox="1"/>
          <p:nvPr>
            <p:ph idx="4294967295" type="body"/>
          </p:nvPr>
        </p:nvSpPr>
        <p:spPr>
          <a:xfrm>
            <a:off x="1427400" y="4365275"/>
            <a:ext cx="13428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id" sz="1350">
                <a:solidFill>
                  <a:schemeClr val="lt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DKI Jakarta</a:t>
            </a:r>
            <a:endParaRPr b="1" sz="1350">
              <a:solidFill>
                <a:schemeClr val="lt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900" y="1368900"/>
            <a:ext cx="260076" cy="26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5279975" y="1298825"/>
            <a:ext cx="16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Open Sans"/>
                <a:ea typeface="Open Sans"/>
                <a:cs typeface="Open Sans"/>
                <a:sym typeface="Open Sans"/>
              </a:rPr>
              <a:t>Cynthia Evani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775" y="1368900"/>
            <a:ext cx="260076" cy="26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7278650" y="1298825"/>
            <a:ext cx="16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Open Sans"/>
                <a:ea typeface="Open Sans"/>
                <a:cs typeface="Open Sans"/>
                <a:sym typeface="Open Sans"/>
              </a:rPr>
              <a:t>@cynthiaevani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5">
            <a:alphaModFix/>
          </a:blip>
          <a:srcRect b="11114" l="19449" r="12615" t="27547"/>
          <a:stretch/>
        </p:blipFill>
        <p:spPr>
          <a:xfrm>
            <a:off x="1023700" y="1250725"/>
            <a:ext cx="2207700" cy="265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Raising </a:t>
            </a:r>
            <a:r>
              <a:rPr lang="id">
                <a:solidFill>
                  <a:schemeClr val="dk1"/>
                </a:solidFill>
              </a:rPr>
              <a:t>Exception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You can throw an exception if a condition occurs.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Example:</a:t>
            </a:r>
            <a:endParaRPr sz="1400"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097" y="2231800"/>
            <a:ext cx="5807226" cy="22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Raising </a:t>
            </a:r>
            <a:r>
              <a:rPr lang="id">
                <a:solidFill>
                  <a:schemeClr val="dk1"/>
                </a:solidFill>
              </a:rPr>
              <a:t>Exception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Another example: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d" sz="1000"/>
              <a:t>Error types: </a:t>
            </a:r>
            <a:r>
              <a:rPr lang="id" sz="1000" u="sng">
                <a:solidFill>
                  <a:schemeClr val="hlink"/>
                </a:solidFill>
                <a:hlinkClick r:id="rId3"/>
              </a:rPr>
              <a:t>https://www.tutorialsteacher.com/python/error-types-in-python</a:t>
            </a:r>
            <a:r>
              <a:rPr lang="id" sz="1000"/>
              <a:t> </a:t>
            </a:r>
            <a:endParaRPr sz="1000"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100" y="2004150"/>
            <a:ext cx="5605600" cy="20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File Handling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Function: </a:t>
            </a:r>
            <a:r>
              <a:rPr lang="id">
                <a:solidFill>
                  <a:schemeClr val="dk1"/>
                </a:solidFill>
              </a:rPr>
              <a:t>open()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When working with files in Python, any file need to be opened first.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Syntax: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Available modes: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“r” - opens a file for reading (</a:t>
            </a:r>
            <a:r>
              <a:rPr i="1" lang="id" sz="1200"/>
              <a:t>default</a:t>
            </a:r>
            <a:r>
              <a:rPr lang="id" sz="1200"/>
              <a:t>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“a” - opens a file for appending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“w” - opens a file for writing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“x” - creates the specified file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“t” - opens in text mode (</a:t>
            </a:r>
            <a:r>
              <a:rPr i="1" lang="id" sz="1200"/>
              <a:t>default</a:t>
            </a:r>
            <a:r>
              <a:rPr lang="id" sz="1200"/>
              <a:t>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“b” - opens in binary mode, e.g. images</a:t>
            </a:r>
            <a:endParaRPr sz="1200"/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225" y="2195500"/>
            <a:ext cx="2445650" cy="3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Reading a </a:t>
            </a:r>
            <a:r>
              <a:rPr lang="id">
                <a:solidFill>
                  <a:schemeClr val="dk1"/>
                </a:solidFill>
              </a:rPr>
              <a:t>File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read()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725" y="2055340"/>
            <a:ext cx="7110449" cy="10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0725" y="3486026"/>
            <a:ext cx="7110451" cy="598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Reading a </a:t>
            </a:r>
            <a:r>
              <a:rPr lang="id">
                <a:solidFill>
                  <a:schemeClr val="dk1"/>
                </a:solidFill>
              </a:rPr>
              <a:t>File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readline()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725" y="2155473"/>
            <a:ext cx="7110451" cy="64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0725" y="3162449"/>
            <a:ext cx="7110450" cy="1052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Function: </a:t>
            </a:r>
            <a:r>
              <a:rPr lang="id">
                <a:solidFill>
                  <a:schemeClr val="dk1"/>
                </a:solidFill>
              </a:rPr>
              <a:t>close()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3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It’s good practice to always close the file after you’re done.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Too many opened files can slow down performance.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Changes may not go into effect until file is closed.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There is a limit of how many files can be opened.</a:t>
            </a:r>
            <a:endParaRPr sz="1200"/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725" y="2845900"/>
            <a:ext cx="7062975" cy="11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Function: </a:t>
            </a:r>
            <a:r>
              <a:rPr lang="id">
                <a:solidFill>
                  <a:schemeClr val="dk1"/>
                </a:solidFill>
              </a:rPr>
              <a:t>close()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7" name="Google Shape;267;p3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When you use </a:t>
            </a: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with open(&lt;filename&gt;, &lt;mode&gt;) as &lt;object&gt;</a:t>
            </a:r>
            <a:r>
              <a:rPr lang="id" sz="1400"/>
              <a:t>, Python automatically closes the file.</a:t>
            </a:r>
            <a:endParaRPr sz="1200"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099" y="2656375"/>
            <a:ext cx="4737624" cy="13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Creating a </a:t>
            </a:r>
            <a:r>
              <a:rPr lang="id">
                <a:solidFill>
                  <a:schemeClr val="dk1"/>
                </a:solidFill>
              </a:rPr>
              <a:t>File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4" name="Google Shape;274;p4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“x” mode will return an error if file already exists.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“a” and “w” mode will create a new file if the specified file does not exist.</a:t>
            </a:r>
            <a:endParaRPr sz="1400"/>
          </a:p>
        </p:txBody>
      </p:sp>
      <p:pic>
        <p:nvPicPr>
          <p:cNvPr id="275" name="Google Shape;2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096" y="1984225"/>
            <a:ext cx="5268976" cy="15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Writing to a </a:t>
            </a:r>
            <a:r>
              <a:rPr lang="id">
                <a:solidFill>
                  <a:schemeClr val="dk1"/>
                </a:solidFill>
              </a:rPr>
              <a:t>File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1" name="Google Shape;281;p4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For example, we have created this file and written a line.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995025"/>
            <a:ext cx="5582474" cy="11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Classes &amp; Objects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Writing to a </a:t>
            </a:r>
            <a:r>
              <a:rPr lang="id">
                <a:solidFill>
                  <a:schemeClr val="dk1"/>
                </a:solidFill>
              </a:rPr>
              <a:t>File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8" name="Google Shape;288;p4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To add lines, we use “a” mode.</a:t>
            </a:r>
            <a:endParaRPr sz="1400"/>
          </a:p>
        </p:txBody>
      </p:sp>
      <p:pic>
        <p:nvPicPr>
          <p:cNvPr id="289" name="Google Shape;2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2043250"/>
            <a:ext cx="5487851" cy="13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Writing to a </a:t>
            </a:r>
            <a:r>
              <a:rPr lang="id">
                <a:solidFill>
                  <a:schemeClr val="dk1"/>
                </a:solidFill>
              </a:rPr>
              <a:t>File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" name="Google Shape;295;p4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writelines()</a:t>
            </a:r>
            <a:r>
              <a:rPr lang="id" sz="1400"/>
              <a:t> to write multiple lines.</a:t>
            </a:r>
            <a:endParaRPr sz="1400"/>
          </a:p>
        </p:txBody>
      </p:sp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2086600"/>
            <a:ext cx="6485824" cy="15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Writing to a </a:t>
            </a:r>
            <a:r>
              <a:rPr lang="id">
                <a:solidFill>
                  <a:schemeClr val="dk1"/>
                </a:solidFill>
              </a:rPr>
              <a:t>File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2" name="Google Shape;302;p4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When you use “w”, it overwrites the file.</a:t>
            </a:r>
            <a:endParaRPr sz="1400"/>
          </a:p>
        </p:txBody>
      </p:sp>
      <p:pic>
        <p:nvPicPr>
          <p:cNvPr id="303" name="Google Shape;3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2087200"/>
            <a:ext cx="6526526" cy="12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CSV Module</a:t>
            </a:r>
            <a:endParaRPr/>
          </a:p>
        </p:txBody>
      </p:sp>
      <p:sp>
        <p:nvSpPr>
          <p:cNvPr id="309" name="Google Shape;309;p4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Used to create and read comma-separated values (CSV) files easily.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CSV format example:</a:t>
            </a:r>
            <a:endParaRPr sz="1400"/>
          </a:p>
        </p:txBody>
      </p:sp>
      <p:pic>
        <p:nvPicPr>
          <p:cNvPr id="310" name="Google Shape;3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75" y="2183655"/>
            <a:ext cx="3271300" cy="24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5"/>
          <p:cNvSpPr txBox="1"/>
          <p:nvPr/>
        </p:nvSpPr>
        <p:spPr>
          <a:xfrm>
            <a:off x="2410100" y="4712400"/>
            <a:ext cx="613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https://peltiertech.com/open-csv-file-chart-csv-data/</a:t>
            </a:r>
            <a:r>
              <a:rPr lang="id" sz="800">
                <a:latin typeface="Lato"/>
                <a:ea typeface="Lato"/>
                <a:cs typeface="Lato"/>
                <a:sym typeface="Lato"/>
              </a:rPr>
              <a:t> 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https://www.progress.com/data-integration/data-sources/flat-file-formats/csv</a:t>
            </a:r>
            <a:r>
              <a:rPr lang="id" sz="800">
                <a:latin typeface="Lato"/>
                <a:ea typeface="Lato"/>
                <a:cs typeface="Lato"/>
                <a:sym typeface="Lato"/>
              </a:rPr>
              <a:t> 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2" name="Google Shape;31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5225" y="2434865"/>
            <a:ext cx="4340475" cy="1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CSV Module</a:t>
            </a:r>
            <a:endParaRPr/>
          </a:p>
        </p:txBody>
      </p:sp>
      <p:sp>
        <p:nvSpPr>
          <p:cNvPr id="318" name="Google Shape;318;p4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csv.reader()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9" name="Google Shape;3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575" y="2128449"/>
            <a:ext cx="7591624" cy="21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CSV Module</a:t>
            </a:r>
            <a:endParaRPr/>
          </a:p>
        </p:txBody>
      </p:sp>
      <p:sp>
        <p:nvSpPr>
          <p:cNvPr id="325" name="Google Shape;325;p4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csv.writer()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6" name="Google Shape;3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925" y="2148550"/>
            <a:ext cx="7793927" cy="20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CSV Module</a:t>
            </a:r>
            <a:endParaRPr/>
          </a:p>
        </p:txBody>
      </p:sp>
      <p:sp>
        <p:nvSpPr>
          <p:cNvPr id="332" name="Google Shape;332;p4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csv.DictReader()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3" name="Google Shape;333;p48"/>
          <p:cNvPicPr preferRelativeResize="0"/>
          <p:nvPr/>
        </p:nvPicPr>
        <p:blipFill rotWithShape="1">
          <a:blip r:embed="rId3">
            <a:alphaModFix/>
          </a:blip>
          <a:srcRect b="44130" l="0" r="37814" t="0"/>
          <a:stretch/>
        </p:blipFill>
        <p:spPr>
          <a:xfrm>
            <a:off x="2400250" y="2050100"/>
            <a:ext cx="6321603" cy="209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CSV Module</a:t>
            </a:r>
            <a:endParaRPr/>
          </a:p>
        </p:txBody>
      </p:sp>
      <p:sp>
        <p:nvSpPr>
          <p:cNvPr id="339" name="Google Shape;339;p4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csv.DictWriter()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0" name="Google Shape;3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525" y="2013801"/>
            <a:ext cx="7447175" cy="258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OpenCV Module</a:t>
            </a:r>
            <a:endParaRPr/>
          </a:p>
        </p:txBody>
      </p:sp>
      <p:sp>
        <p:nvSpPr>
          <p:cNvPr id="346" name="Google Shape;346;p5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Used to work with image files.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Can be used to read and write image files and do operations.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Functions: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>
                <a:latin typeface="Courier New"/>
                <a:ea typeface="Courier New"/>
                <a:cs typeface="Courier New"/>
                <a:sym typeface="Courier New"/>
              </a:rPr>
              <a:t>imread()</a:t>
            </a:r>
            <a:r>
              <a:rPr lang="id" sz="1200"/>
              <a:t>: read an image file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>
                <a:latin typeface="Courier New"/>
                <a:ea typeface="Courier New"/>
                <a:cs typeface="Courier New"/>
                <a:sym typeface="Courier New"/>
              </a:rPr>
              <a:t>shape()</a:t>
            </a:r>
            <a:r>
              <a:rPr lang="id" sz="1200"/>
              <a:t>: get image size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>
                <a:latin typeface="Courier New"/>
                <a:ea typeface="Courier New"/>
                <a:cs typeface="Courier New"/>
                <a:sym typeface="Courier New"/>
              </a:rPr>
              <a:t>resize()</a:t>
            </a:r>
            <a:r>
              <a:rPr lang="id" sz="1200"/>
              <a:t>: change image size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>
                <a:latin typeface="Courier New"/>
                <a:ea typeface="Courier New"/>
                <a:cs typeface="Courier New"/>
                <a:sym typeface="Courier New"/>
              </a:rPr>
              <a:t>cvtColor()</a:t>
            </a:r>
            <a:r>
              <a:rPr lang="id" sz="1200"/>
              <a:t>: change image color</a:t>
            </a:r>
            <a:endParaRPr sz="1200"/>
          </a:p>
        </p:txBody>
      </p:sp>
      <p:pic>
        <p:nvPicPr>
          <p:cNvPr id="347" name="Google Shape;3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2427247"/>
            <a:ext cx="6321599" cy="518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Pillow</a:t>
            </a:r>
            <a:r>
              <a:rPr lang="id"/>
              <a:t> Module</a:t>
            </a:r>
            <a:endParaRPr/>
          </a:p>
        </p:txBody>
      </p:sp>
      <p:sp>
        <p:nvSpPr>
          <p:cNvPr id="353" name="Google Shape;353;p5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Used to work with image files.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Can be used to read and write image files and do operations.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Functions: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lang="id" sz="1200"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id" sz="1200"/>
              <a:t>: read an image file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>
                <a:latin typeface="Courier New"/>
                <a:ea typeface="Courier New"/>
                <a:cs typeface="Courier New"/>
                <a:sym typeface="Courier New"/>
              </a:rPr>
              <a:t>size()</a:t>
            </a:r>
            <a:r>
              <a:rPr lang="id" sz="1200"/>
              <a:t>: get image size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>
                <a:latin typeface="Courier New"/>
                <a:ea typeface="Courier New"/>
                <a:cs typeface="Courier New"/>
                <a:sym typeface="Courier New"/>
              </a:rPr>
              <a:t>resize()</a:t>
            </a:r>
            <a:r>
              <a:rPr lang="id" sz="1200"/>
              <a:t>: change image size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>
                <a:latin typeface="Courier New"/>
                <a:ea typeface="Courier New"/>
                <a:cs typeface="Courier New"/>
                <a:sym typeface="Courier New"/>
              </a:rPr>
              <a:t>crop()</a:t>
            </a:r>
            <a:r>
              <a:rPr lang="id" sz="1200"/>
              <a:t>: crop an image to specified size</a:t>
            </a:r>
            <a:endParaRPr sz="1200"/>
          </a:p>
        </p:txBody>
      </p:sp>
      <p:pic>
        <p:nvPicPr>
          <p:cNvPr id="354" name="Google Shape;3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2427250"/>
            <a:ext cx="6321599" cy="474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Class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Class is an object constructor, like a blueprint for creating objects.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Syntax: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Usage example: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425" y="2298150"/>
            <a:ext cx="155257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325" y="3581400"/>
            <a:ext cx="2095450" cy="101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Directories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Mounting </a:t>
            </a:r>
            <a:r>
              <a:rPr lang="id">
                <a:solidFill>
                  <a:schemeClr val="dk1"/>
                </a:solidFill>
              </a:rPr>
              <a:t>Google Drive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5" name="Google Shape;365;p5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Since Google Colab is integrated with Google Drive, it makes sense to store our files in Drive instead of uploading it one by one to the notebook.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To access files in Drive, we need to mount it.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Files from Drive can now be accessed from the path </a:t>
            </a: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/content/drive/MyDrive/...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6" name="Google Shape;3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2464888"/>
            <a:ext cx="6414249" cy="12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OS Module</a:t>
            </a:r>
            <a:endParaRPr/>
          </a:p>
        </p:txBody>
      </p:sp>
      <p:sp>
        <p:nvSpPr>
          <p:cNvPr id="372" name="Google Shape;372;p5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Current working directory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Changing current directory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73" name="Google Shape;3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1941850"/>
            <a:ext cx="3510175" cy="8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0246" y="3565500"/>
            <a:ext cx="3510175" cy="69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OS Module</a:t>
            </a:r>
            <a:endParaRPr/>
          </a:p>
        </p:txBody>
      </p:sp>
      <p:sp>
        <p:nvSpPr>
          <p:cNvPr id="380" name="Google Shape;380;p5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Creating new directory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Using </a:t>
            </a:r>
            <a:r>
              <a:rPr lang="id" sz="1200">
                <a:latin typeface="Courier New"/>
                <a:ea typeface="Courier New"/>
                <a:cs typeface="Courier New"/>
                <a:sym typeface="Courier New"/>
              </a:rPr>
              <a:t>os.mkdir()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id" sz="1200"/>
              <a:t>Will throw an error if specified directory already exists.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id" sz="1200"/>
              <a:t>Can’t be used to create intermediate directory.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3005350"/>
            <a:ext cx="5085300" cy="50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OS Module</a:t>
            </a:r>
            <a:endParaRPr/>
          </a:p>
        </p:txBody>
      </p:sp>
      <p:pic>
        <p:nvPicPr>
          <p:cNvPr id="387" name="Google Shape;38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501" y="1109100"/>
            <a:ext cx="1949225" cy="373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451" y="1162675"/>
            <a:ext cx="1985057" cy="378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6"/>
          <p:cNvSpPr txBox="1"/>
          <p:nvPr/>
        </p:nvSpPr>
        <p:spPr>
          <a:xfrm>
            <a:off x="1949863" y="3190400"/>
            <a:ext cx="1738500" cy="40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before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56"/>
          <p:cNvSpPr txBox="1"/>
          <p:nvPr/>
        </p:nvSpPr>
        <p:spPr>
          <a:xfrm>
            <a:off x="5398725" y="3190400"/>
            <a:ext cx="1738500" cy="40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after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1" name="Google Shape;391;p56"/>
          <p:cNvCxnSpPr/>
          <p:nvPr/>
        </p:nvCxnSpPr>
        <p:spPr>
          <a:xfrm>
            <a:off x="6206975" y="2045125"/>
            <a:ext cx="1216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OS Module</a:t>
            </a:r>
            <a:endParaRPr/>
          </a:p>
        </p:txBody>
      </p:sp>
      <p:sp>
        <p:nvSpPr>
          <p:cNvPr id="397" name="Google Shape;397;p5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Creating new directory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Using </a:t>
            </a:r>
            <a:r>
              <a:rPr lang="id" sz="1200">
                <a:latin typeface="Courier New"/>
                <a:ea typeface="Courier New"/>
                <a:cs typeface="Courier New"/>
                <a:sym typeface="Courier New"/>
              </a:rPr>
              <a:t>os.makedirs()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id" sz="1200"/>
              <a:t>Create directories recursively</a:t>
            </a:r>
            <a:r>
              <a:rPr lang="id" sz="1200"/>
              <a:t>.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id" sz="1200"/>
              <a:t>If exist_ok is set to True, will not throw an error if specified directory already exists.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98" name="Google Shape;3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3179200"/>
            <a:ext cx="5203849" cy="4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363" y="1119688"/>
            <a:ext cx="1949225" cy="371368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OS Module</a:t>
            </a:r>
            <a:endParaRPr/>
          </a:p>
        </p:txBody>
      </p:sp>
      <p:pic>
        <p:nvPicPr>
          <p:cNvPr id="405" name="Google Shape;40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4501" y="1109100"/>
            <a:ext cx="1949225" cy="373487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8"/>
          <p:cNvSpPr txBox="1"/>
          <p:nvPr/>
        </p:nvSpPr>
        <p:spPr>
          <a:xfrm>
            <a:off x="1949863" y="3190400"/>
            <a:ext cx="1738500" cy="40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before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58"/>
          <p:cNvSpPr txBox="1"/>
          <p:nvPr/>
        </p:nvSpPr>
        <p:spPr>
          <a:xfrm>
            <a:off x="5398725" y="3190400"/>
            <a:ext cx="1738500" cy="40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after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8" name="Google Shape;408;p58"/>
          <p:cNvCxnSpPr/>
          <p:nvPr/>
        </p:nvCxnSpPr>
        <p:spPr>
          <a:xfrm>
            <a:off x="6329675" y="2004225"/>
            <a:ext cx="1216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409" name="Google Shape;409;p58"/>
          <p:cNvCxnSpPr/>
          <p:nvPr/>
        </p:nvCxnSpPr>
        <p:spPr>
          <a:xfrm>
            <a:off x="6329675" y="2146400"/>
            <a:ext cx="1216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OS Module</a:t>
            </a:r>
            <a:endParaRPr/>
          </a:p>
        </p:txBody>
      </p:sp>
      <p:sp>
        <p:nvSpPr>
          <p:cNvPr id="415" name="Google Shape;415;p5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Listing all files and directories in a path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Removing file or directory</a:t>
            </a:r>
            <a:endParaRPr sz="1400"/>
          </a:p>
        </p:txBody>
      </p:sp>
      <p:pic>
        <p:nvPicPr>
          <p:cNvPr id="416" name="Google Shape;41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47" y="2074350"/>
            <a:ext cx="4823852" cy="6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0246" y="3411396"/>
            <a:ext cx="4823850" cy="489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0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OS Path Module</a:t>
            </a:r>
            <a:endParaRPr/>
          </a:p>
        </p:txBody>
      </p:sp>
      <p:pic>
        <p:nvPicPr>
          <p:cNvPr id="423" name="Google Shape;42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350" y="380450"/>
            <a:ext cx="2291525" cy="43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0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/>
              <a:t>For example, we have the following directories in the notebook.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OS Path Module</a:t>
            </a:r>
            <a:endParaRPr/>
          </a:p>
        </p:txBody>
      </p:sp>
      <p:sp>
        <p:nvSpPr>
          <p:cNvPr id="430" name="Google Shape;430;p6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os.path.basename()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os.path.dirname()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1" name="Google Shape;43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47" y="2007250"/>
            <a:ext cx="4760200" cy="8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097" y="3358600"/>
            <a:ext cx="4760200" cy="844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Function: </a:t>
            </a:r>
            <a:r>
              <a:rPr lang="id">
                <a:solidFill>
                  <a:schemeClr val="dk1"/>
                </a:solidFill>
              </a:rPr>
              <a:t>__init__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__init__ is called automatically everytime the class is used to create a new object.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Used to assign values to object properties or other necessary operations.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Syntax: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900" y="2750563"/>
            <a:ext cx="316230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OS Path Module</a:t>
            </a:r>
            <a:endParaRPr/>
          </a:p>
        </p:txBody>
      </p:sp>
      <p:sp>
        <p:nvSpPr>
          <p:cNvPr id="438" name="Google Shape;438;p6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os.path.exists()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os.path.isdir()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os.path.isfile()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9" name="Google Shape;4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1936351"/>
            <a:ext cx="3385041" cy="6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095" y="2921545"/>
            <a:ext cx="3385051" cy="63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0100" y="3909280"/>
            <a:ext cx="3385049" cy="637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OS Path Module</a:t>
            </a:r>
            <a:endParaRPr/>
          </a:p>
        </p:txBody>
      </p:sp>
      <p:sp>
        <p:nvSpPr>
          <p:cNvPr id="447" name="Google Shape;447;p6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os.path.join()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os.path.split()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●"/>
            </a:pP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os.path.splitext()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48" name="Google Shape;44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099" y="1934275"/>
            <a:ext cx="3143597" cy="7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0250" y="3010275"/>
            <a:ext cx="3019349" cy="5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250" y="4004457"/>
            <a:ext cx="3019350" cy="593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RegEx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Regular Expression</a:t>
            </a:r>
            <a:endParaRPr/>
          </a:p>
        </p:txBody>
      </p:sp>
      <p:sp>
        <p:nvSpPr>
          <p:cNvPr id="461" name="Google Shape;461;p6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 sequence of characters that forms a search pattern.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Used to check if a string contains the specified search pattern.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Built-in module in Python.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\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Functions:</a:t>
            </a:r>
            <a:endParaRPr sz="1400"/>
          </a:p>
        </p:txBody>
      </p:sp>
      <p:pic>
        <p:nvPicPr>
          <p:cNvPr id="462" name="Google Shape;4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2473625"/>
            <a:ext cx="4451875" cy="4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0250" y="3418274"/>
            <a:ext cx="3831206" cy="11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669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1126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0925"/>
            <a:ext cx="8839201" cy="390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References</a:t>
            </a:r>
            <a:endParaRPr/>
          </a:p>
        </p:txBody>
      </p:sp>
      <p:sp>
        <p:nvSpPr>
          <p:cNvPr id="484" name="Google Shape;484;p69"/>
          <p:cNvSpPr txBox="1"/>
          <p:nvPr/>
        </p:nvSpPr>
        <p:spPr>
          <a:xfrm>
            <a:off x="303300" y="1141400"/>
            <a:ext cx="8520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https://www.w3schools.com/python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https://www.youtube.com/watch?v=rfscVS0vtbw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https://stackoverflow.com/questions/25070854/why-should-i-close-files-in-python</a:t>
            </a:r>
            <a:r>
              <a:rPr lang="id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https://www.geeksforgeeks.org/os-module-python-examples/</a:t>
            </a:r>
            <a:r>
              <a:rPr lang="id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https://docs.python.org/3/library/os.path.html</a:t>
            </a:r>
            <a:r>
              <a:rPr lang="id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0"/>
          <p:cNvSpPr txBox="1"/>
          <p:nvPr>
            <p:ph type="title"/>
          </p:nvPr>
        </p:nvSpPr>
        <p:spPr>
          <a:xfrm>
            <a:off x="283100" y="712143"/>
            <a:ext cx="6244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600"/>
              <a:t>Thank You!</a:t>
            </a:r>
            <a:endParaRPr sz="3600"/>
          </a:p>
        </p:txBody>
      </p:sp>
      <p:pic>
        <p:nvPicPr>
          <p:cNvPr id="490" name="Google Shape;49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825" y="1428450"/>
            <a:ext cx="4853425" cy="31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100" y="1985048"/>
            <a:ext cx="2982350" cy="256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Example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175" y="1456075"/>
            <a:ext cx="790575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Parameter: </a:t>
            </a:r>
            <a:r>
              <a:rPr lang="id">
                <a:solidFill>
                  <a:schemeClr val="dk1"/>
                </a:solidFill>
              </a:rPr>
              <a:t>self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References the current instance of the class.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Used to access variables that belong to the class.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Has to be the first parameter of any function in the class.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Modules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Module</a:t>
            </a:r>
            <a:endParaRPr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Code library, contains functions you want to include in your code.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Open source libraries can be installed using </a:t>
            </a:r>
            <a:r>
              <a:rPr lang="id" sz="1400">
                <a:latin typeface="Courier New"/>
                <a:ea typeface="Courier New"/>
                <a:cs typeface="Courier New"/>
                <a:sym typeface="Courier New"/>
              </a:rPr>
              <a:t>pip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Note the ! before pip, this is used to indicate system-level command.</a:t>
            </a:r>
            <a:endParaRPr sz="1400"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0" l="0" r="29027" t="0"/>
          <a:stretch/>
        </p:blipFill>
        <p:spPr>
          <a:xfrm>
            <a:off x="1778138" y="2228375"/>
            <a:ext cx="6953575" cy="12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